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84" r:id="rId2"/>
    <p:sldId id="487" r:id="rId3"/>
    <p:sldId id="488" r:id="rId4"/>
    <p:sldId id="489" r:id="rId5"/>
    <p:sldId id="490" r:id="rId6"/>
    <p:sldId id="49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480" userDrawn="1">
          <p15:clr>
            <a:srgbClr val="A4A3A4"/>
          </p15:clr>
        </p15:guide>
        <p15:guide id="4" orient="horz" pos="4032" userDrawn="1">
          <p15:clr>
            <a:srgbClr val="A4A3A4"/>
          </p15:clr>
        </p15:guide>
        <p15:guide id="5" orient="horz" pos="6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B93"/>
    <a:srgbClr val="00B0F0"/>
    <a:srgbClr val="E0DC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91" autoAdjust="0"/>
    <p:restoredTop sz="92950" autoAdjust="0"/>
  </p:normalViewPr>
  <p:slideViewPr>
    <p:cSldViewPr>
      <p:cViewPr varScale="1">
        <p:scale>
          <a:sx n="71" d="100"/>
          <a:sy n="71" d="100"/>
        </p:scale>
        <p:origin x="1332" y="66"/>
      </p:cViewPr>
      <p:guideLst>
        <p:guide orient="horz" pos="2256"/>
        <p:guide pos="2880"/>
        <p:guide pos="480"/>
        <p:guide orient="horz" pos="4032"/>
        <p:guide orient="horz" pos="6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470442901536989E-2"/>
          <c:y val="0"/>
          <c:w val="0.94108046487863606"/>
          <c:h val="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Lbls>
            <c:dLbl>
              <c:idx val="1"/>
              <c:layout>
                <c:manualLayout>
                  <c:x val="-4.9999650046194014E-2"/>
                  <c:y val="6.130225293019948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Asia-Pacific </c:v>
                </c:pt>
                <c:pt idx="1">
                  <c:v>Europe</c:v>
                </c:pt>
                <c:pt idx="2">
                  <c:v>North America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1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79014479179718"/>
          <c:y val="7.3765073484031829E-2"/>
          <c:w val="0.82476572183380881"/>
          <c:h val="0.65818117458157743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Asia-Pacific </c:v>
                </c:pt>
                <c:pt idx="1">
                  <c:v>Europe</c:v>
                </c:pt>
                <c:pt idx="2">
                  <c:v>North America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1"/>
        <c:axId val="690216368"/>
        <c:axId val="690227792"/>
      </c:barChart>
      <c:catAx>
        <c:axId val="6902163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90227792"/>
        <c:crosses val="autoZero"/>
        <c:auto val="1"/>
        <c:lblAlgn val="ctr"/>
        <c:lblOffset val="100"/>
        <c:noMultiLvlLbl val="0"/>
      </c:catAx>
      <c:valAx>
        <c:axId val="6902277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690216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bg1">
              <a:lumMod val="65000"/>
            </a:schemeClr>
          </a:solidFill>
          <a:latin typeface="Trebuchet MS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FF91C-AA2B-4B43-991D-8C9892EA2745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74A27-B222-4CE9-B20F-AA4F4EF7D3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52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1326A-7478-4F34-AA8C-B1C36B37427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18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2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7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8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3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1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0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7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7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4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2" name="Picture 6" descr="https://hips.hearstapps.com/netdoctor.cdnds.net/15/43/1445641894-1442849178-syringe-capsule-table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286908" cy="68580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="" xmlns:a16="http://schemas.microsoft.com/office/drawing/2014/main" id="{6DC8BBAC-A275-4D08-8B55-CBA8690B1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9B23F92-1924-4413-B0A1-59EA0B81E72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6349" t="-13995" r="-9609" b="-6374"/>
          <a:stretch/>
        </p:blipFill>
        <p:spPr>
          <a:xfrm>
            <a:off x="7142627" y="6098771"/>
            <a:ext cx="2001372" cy="73152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</p:spPr>
      </p:pic>
      <p:sp>
        <p:nvSpPr>
          <p:cNvPr id="11" name="Title 1">
            <a:extLst>
              <a:ext uri="{FF2B5EF4-FFF2-40B4-BE49-F238E27FC236}">
                <a16:creationId xmlns="" xmlns:a16="http://schemas.microsoft.com/office/drawing/2014/main" id="{7C4F212A-6A6A-4C08-A96C-B550E767F29C}"/>
              </a:ext>
            </a:extLst>
          </p:cNvPr>
          <p:cNvSpPr txBox="1">
            <a:spLocks/>
          </p:cNvSpPr>
          <p:nvPr/>
        </p:nvSpPr>
        <p:spPr>
          <a:xfrm>
            <a:off x="7143" y="609600"/>
            <a:ext cx="9209922" cy="1188720"/>
          </a:xfrm>
          <a:prstGeom prst="rect">
            <a:avLst/>
          </a:prstGeom>
          <a:solidFill>
            <a:srgbClr val="00B0F0">
              <a:alpha val="65098"/>
            </a:srgbClr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spc="-15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Global Market of </a:t>
            </a:r>
            <a:r>
              <a:rPr lang="en-US" sz="3200" b="1" spc="-150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Ketamine</a:t>
            </a:r>
            <a:r>
              <a:rPr lang="en-US" sz="3200" b="1" spc="-15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</a:p>
          <a:p>
            <a:pPr algn="r"/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Global Techno-Commercial Report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0178" name="AutoShape 2" descr="Why Aren't All Medicines Pills? | Science Projec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0" name="AutoShape 4" descr="Why Aren't All Medicines Pills? | Science Projec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1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lowchart: Process 5"/>
          <p:cNvSpPr/>
          <p:nvPr/>
        </p:nvSpPr>
        <p:spPr>
          <a:xfrm>
            <a:off x="716280" y="1064524"/>
            <a:ext cx="7741920" cy="510767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32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32"/>
                </a:lnTo>
                <a:cubicBezTo>
                  <a:pt x="6825" y="3336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1 EXECUTIVE SUMMARY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2 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KETAMINE BASIC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INSIGHTS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Product Overview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CAS No &amp; Synonyms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Innovator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Launching date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Priority and Patent Expiry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3 GLOBAL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KETAMINE FORMS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, GRADES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APPLICATIONS &amp; MECHANISM OF ACTION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Ketamine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Form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Ketamine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Grades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Ketamine</a:t>
            </a:r>
            <a:r>
              <a:rPr 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Applications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4 KETAMINE - CONTINENT WISE MANUFACTURERS,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MANUFACTURING  VOLUME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&amp;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Ketamine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Ketamine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Manufacturing Volume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1/6</a:t>
            </a:r>
          </a:p>
        </p:txBody>
      </p:sp>
      <p:grpSp>
        <p:nvGrpSpPr>
          <p:cNvPr id="2" name="Group 17">
            <a:extLst>
              <a:ext uri="{FF2B5EF4-FFF2-40B4-BE49-F238E27FC236}">
                <a16:creationId xmlns="" xmlns:a16="http://schemas.microsoft.com/office/drawing/2014/main" id="{F97BE47C-F13F-4571-BE72-B16F06ABA745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3" name="Group 18">
              <a:extLst>
                <a:ext uri="{FF2B5EF4-FFF2-40B4-BE49-F238E27FC236}">
                  <a16:creationId xmlns="" xmlns:a16="http://schemas.microsoft.com/office/drawing/2014/main" id="{B0B8ECCD-9D32-4914-B7E0-2E2DDD6E8A7A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="" xmlns:a16="http://schemas.microsoft.com/office/drawing/2014/main" id="{45E9C3F1-A84F-401C-8C06-00BA6C23A138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="" xmlns:a16="http://schemas.microsoft.com/office/drawing/2014/main" id="{914C03CD-85FE-4F44-AFD2-4568091030A8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="" xmlns:a16="http://schemas.microsoft.com/office/drawing/2014/main" id="{08666299-FD94-4367-8460-EF700B9CC44F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19">
              <a:extLst>
                <a:ext uri="{FF2B5EF4-FFF2-40B4-BE49-F238E27FC236}">
                  <a16:creationId xmlns="" xmlns:a16="http://schemas.microsoft.com/office/drawing/2014/main" id="{3D59C45C-7ACE-4B7C-BD74-BAF8D6F72EAB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="" xmlns:a16="http://schemas.microsoft.com/office/drawing/2014/main" id="{857B1E35-A967-4A6D-943A-38150F5AC0B8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="" xmlns:a16="http://schemas.microsoft.com/office/drawing/2014/main" id="{9A1D6E87-C235-4183-B3AF-9BA13008EDE4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="" xmlns:a16="http://schemas.microsoft.com/office/drawing/2014/main" id="{C142465A-C38A-480B-AB94-CC641997168E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="" xmlns:a16="http://schemas.microsoft.com/office/drawing/2014/main" id="{7056540C-8FCB-439E-9734-58C25A20EC35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20">
              <a:extLst>
                <a:ext uri="{FF2B5EF4-FFF2-40B4-BE49-F238E27FC236}">
                  <a16:creationId xmlns="" xmlns:a16="http://schemas.microsoft.com/office/drawing/2014/main" id="{E0753406-44CE-439D-8BEA-316E1E601327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="" xmlns:a16="http://schemas.microsoft.com/office/drawing/2014/main" id="{69CA2DDF-1B86-4FAF-9066-F34645749544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="" xmlns:a16="http://schemas.microsoft.com/office/drawing/2014/main" id="{822D1319-2AB1-439E-864A-80F7A732F15B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="" xmlns:a16="http://schemas.microsoft.com/office/drawing/2014/main" id="{69000049-51F8-473A-929E-54F8013B072F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16964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2/6</a:t>
            </a: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Ketamine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 Relevant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Ketamine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Ketamine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Ketamine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 Relevant Contact Details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5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WORLDWIDE MANUFACTURING PROCESSES, RAW MATERIAL &amp;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MANUFACTURING COST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6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KETAMINE GLOBAL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MARKET WITH PAST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&amp; FUTURE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 PREDICTION CONTINENT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WISE MANUFACTURERS,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MANUFACTURING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VOLUME &amp;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CONTACT DETAILS</a:t>
            </a:r>
            <a:endParaRPr lang="en-US" sz="1200" b="1" dirty="0">
              <a:solidFill>
                <a:schemeClr val="accent1"/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Ketamine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Ketamine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Ketamine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 Relevant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Ketamine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Ketamine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Ketamine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 Relevant Contact Details</a:t>
            </a:r>
          </a:p>
        </p:txBody>
      </p:sp>
      <p:grpSp>
        <p:nvGrpSpPr>
          <p:cNvPr id="2" name="Group 17">
            <a:extLst>
              <a:ext uri="{FF2B5EF4-FFF2-40B4-BE49-F238E27FC236}">
                <a16:creationId xmlns="" xmlns:a16="http://schemas.microsoft.com/office/drawing/2014/main" id="{85334B4E-84E4-4E26-95AF-8CBFAA310EFB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3" name="Group 18">
              <a:extLst>
                <a:ext uri="{FF2B5EF4-FFF2-40B4-BE49-F238E27FC236}">
                  <a16:creationId xmlns="" xmlns:a16="http://schemas.microsoft.com/office/drawing/2014/main" id="{B706634F-6532-471E-8962-3C5378489BA8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30" name="Flowchart: Decision 29">
                <a:extLst>
                  <a:ext uri="{FF2B5EF4-FFF2-40B4-BE49-F238E27FC236}">
                    <a16:creationId xmlns="" xmlns:a16="http://schemas.microsoft.com/office/drawing/2014/main" id="{AFE0926D-6F92-4130-93E1-71075B622418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lowchart: Decision 39">
                <a:extLst>
                  <a:ext uri="{FF2B5EF4-FFF2-40B4-BE49-F238E27FC236}">
                    <a16:creationId xmlns="" xmlns:a16="http://schemas.microsoft.com/office/drawing/2014/main" id="{599A6835-22CA-4FE6-972B-52E5C291C5D3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lowchart: Decision 40">
                <a:extLst>
                  <a:ext uri="{FF2B5EF4-FFF2-40B4-BE49-F238E27FC236}">
                    <a16:creationId xmlns="" xmlns:a16="http://schemas.microsoft.com/office/drawing/2014/main" id="{BD847F0D-4FE5-42A5-81B0-F01AB9C5174A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19">
              <a:extLst>
                <a:ext uri="{FF2B5EF4-FFF2-40B4-BE49-F238E27FC236}">
                  <a16:creationId xmlns="" xmlns:a16="http://schemas.microsoft.com/office/drawing/2014/main" id="{42147445-D07C-41C7-8115-4FA8241D2E4E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="" xmlns:a16="http://schemas.microsoft.com/office/drawing/2014/main" id="{8F1292D6-78B6-4153-8E22-F8EB0B895F95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="" xmlns:a16="http://schemas.microsoft.com/office/drawing/2014/main" id="{902C511F-C83A-4A0C-844D-253030668747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="" xmlns:a16="http://schemas.microsoft.com/office/drawing/2014/main" id="{89C5AEA2-E989-471D-8499-7E6658D6E6BC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="" xmlns:a16="http://schemas.microsoft.com/office/drawing/2014/main" id="{A1957CE8-5F05-4C10-93AB-166689EA1428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20">
              <a:extLst>
                <a:ext uri="{FF2B5EF4-FFF2-40B4-BE49-F238E27FC236}">
                  <a16:creationId xmlns="" xmlns:a16="http://schemas.microsoft.com/office/drawing/2014/main" id="{9560386B-3728-4B05-BA83-950A116374DC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="" xmlns:a16="http://schemas.microsoft.com/office/drawing/2014/main" id="{FA1CB72A-A4F7-4D6C-8903-367E2D1112BF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="" xmlns:a16="http://schemas.microsoft.com/office/drawing/2014/main" id="{069986D3-0809-4644-B695-30F4AA1EF1C8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="" xmlns:a16="http://schemas.microsoft.com/office/drawing/2014/main" id="{980DA18F-4CF9-433F-8FAA-C618D3EDC4BD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12673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5/6</a:t>
            </a: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7 KETAMINE -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CUSTOMER WISE CONSUMPTION, QUANTITY &amp;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CONTACT INFORMATION INSIGHTS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Ketamine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Global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Ketamine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Global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Buyers As Per Buying Quantity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Ketamine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Ketamine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Buyers As Per Buying Quantity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Ketamine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Ketamine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Buyers As Per Buying Quantity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8 KETAMINE WORLDWIDE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PATENT &amp; REGULATORY ASPECTS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Total Patent Filed With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 Wise Product Registration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Import Policy- Anti Dumping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Import Duty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Export Benefits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License Required For Trade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Regulatory Status</a:t>
            </a:r>
          </a:p>
        </p:txBody>
      </p:sp>
      <p:grpSp>
        <p:nvGrpSpPr>
          <p:cNvPr id="2" name="Group 17">
            <a:extLst>
              <a:ext uri="{FF2B5EF4-FFF2-40B4-BE49-F238E27FC236}">
                <a16:creationId xmlns="" xmlns:a16="http://schemas.microsoft.com/office/drawing/2014/main" id="{A77376F6-B6B9-401E-A19B-BC2409187161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3" name="Group 18">
              <a:extLst>
                <a:ext uri="{FF2B5EF4-FFF2-40B4-BE49-F238E27FC236}">
                  <a16:creationId xmlns="" xmlns:a16="http://schemas.microsoft.com/office/drawing/2014/main" id="{EA941E81-2D62-4813-96BC-DBAEA642C2B2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="" xmlns:a16="http://schemas.microsoft.com/office/drawing/2014/main" id="{7EF6D1D2-1D57-4306-BD5A-D2F6CA2DAA1A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="" xmlns:a16="http://schemas.microsoft.com/office/drawing/2014/main" id="{4769BE38-149A-4C1F-80BE-D6079F71A051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="" xmlns:a16="http://schemas.microsoft.com/office/drawing/2014/main" id="{ACD1913F-117A-425D-8F49-1C1AF564556D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19">
              <a:extLst>
                <a:ext uri="{FF2B5EF4-FFF2-40B4-BE49-F238E27FC236}">
                  <a16:creationId xmlns="" xmlns:a16="http://schemas.microsoft.com/office/drawing/2014/main" id="{756B7F7F-7148-465B-94A4-8C788B45CA09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="" xmlns:a16="http://schemas.microsoft.com/office/drawing/2014/main" id="{2A39E950-14C7-45E4-A35B-F86B035B7DFD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="" xmlns:a16="http://schemas.microsoft.com/office/drawing/2014/main" id="{49A8D569-8650-45F2-89B7-8D40D439C097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="" xmlns:a16="http://schemas.microsoft.com/office/drawing/2014/main" id="{51F36259-BE44-450F-925C-586F671AD9B9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="" xmlns:a16="http://schemas.microsoft.com/office/drawing/2014/main" id="{7621B1F5-8765-44F3-933A-5963A420C6E4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20">
              <a:extLst>
                <a:ext uri="{FF2B5EF4-FFF2-40B4-BE49-F238E27FC236}">
                  <a16:creationId xmlns="" xmlns:a16="http://schemas.microsoft.com/office/drawing/2014/main" id="{1C1AD80A-5320-4AE5-894E-4F5337BA468D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="" xmlns:a16="http://schemas.microsoft.com/office/drawing/2014/main" id="{CC332192-67DD-4AEB-9F60-7339A3F8CB76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="" xmlns:a16="http://schemas.microsoft.com/office/drawing/2014/main" id="{945D4FBC-FDBE-42F6-B5AF-E0C6AA9110AB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="" xmlns:a16="http://schemas.microsoft.com/office/drawing/2014/main" id="{538C0766-F249-4EE8-BB4F-29D0892A85D2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88551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6/6</a:t>
            </a: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9 KETAMINE CONTINENT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WISE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EXPORT/ IMPORT STATISTICS</a:t>
            </a:r>
            <a:endParaRPr lang="en-US" sz="1200" b="1" dirty="0">
              <a:solidFill>
                <a:schemeClr val="accent1"/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Ketamine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Import Statistics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Ketamine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Wise Export Statistics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10 KETAMINE WORLDWIDE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SWOT ANALYSIS &amp; </a:t>
            </a:r>
            <a:endParaRPr lang="en-US" sz="1200" b="1" dirty="0" smtClean="0">
              <a:solidFill>
                <a:schemeClr val="accent1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BUSINESS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RECOMMENDATION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Ketamine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SWOT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Analysis (Strength, Weakness, Opportunities &amp; Threat)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Ketamine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Business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Prospects &amp; Our Recommendation</a:t>
            </a:r>
          </a:p>
        </p:txBody>
      </p:sp>
      <p:grpSp>
        <p:nvGrpSpPr>
          <p:cNvPr id="2" name="Group 17">
            <a:extLst>
              <a:ext uri="{FF2B5EF4-FFF2-40B4-BE49-F238E27FC236}">
                <a16:creationId xmlns="" xmlns:a16="http://schemas.microsoft.com/office/drawing/2014/main" id="{6F659038-9F3C-4512-9F56-CA32E904B268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3" name="Group 18">
              <a:extLst>
                <a:ext uri="{FF2B5EF4-FFF2-40B4-BE49-F238E27FC236}">
                  <a16:creationId xmlns="" xmlns:a16="http://schemas.microsoft.com/office/drawing/2014/main" id="{A71CE714-684D-4BDA-89B4-D71987A44A9E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="" xmlns:a16="http://schemas.microsoft.com/office/drawing/2014/main" id="{C07251DE-9237-4D30-A0B7-8AEC526D0FF6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="" xmlns:a16="http://schemas.microsoft.com/office/drawing/2014/main" id="{94F4379B-7F6C-44D9-B0F9-4583E7639ECB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="" xmlns:a16="http://schemas.microsoft.com/office/drawing/2014/main" id="{885157F2-9183-4653-9970-E5795C1DE616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19">
              <a:extLst>
                <a:ext uri="{FF2B5EF4-FFF2-40B4-BE49-F238E27FC236}">
                  <a16:creationId xmlns="" xmlns:a16="http://schemas.microsoft.com/office/drawing/2014/main" id="{356BABF0-A693-41D9-B84D-4F80D81F6B54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="" xmlns:a16="http://schemas.microsoft.com/office/drawing/2014/main" id="{AA079B63-9118-4E8D-830F-E1A019F49CB1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="" xmlns:a16="http://schemas.microsoft.com/office/drawing/2014/main" id="{C22742E4-5A32-45BC-A304-B1B99B74F4FB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="" xmlns:a16="http://schemas.microsoft.com/office/drawing/2014/main" id="{62D4996D-6C03-41BC-83FA-84755592FA46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="" xmlns:a16="http://schemas.microsoft.com/office/drawing/2014/main" id="{9DDA0BAF-9E83-43F7-A353-4A7BCC98A765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20">
              <a:extLst>
                <a:ext uri="{FF2B5EF4-FFF2-40B4-BE49-F238E27FC236}">
                  <a16:creationId xmlns="" xmlns:a16="http://schemas.microsoft.com/office/drawing/2014/main" id="{3C1E89F7-F10B-46AE-A81B-B418E29294E8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="" xmlns:a16="http://schemas.microsoft.com/office/drawing/2014/main" id="{1E50B061-1DE5-4BE4-AD7A-3F540DD17B20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="" xmlns:a16="http://schemas.microsoft.com/office/drawing/2014/main" id="{C4B7C3B9-14FD-4365-BD64-CB7EA288C68C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="" xmlns:a16="http://schemas.microsoft.com/office/drawing/2014/main" id="{527059A5-FC19-44F7-AD7B-1186AA198602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67002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Chart 44"/>
          <p:cNvGraphicFramePr/>
          <p:nvPr/>
        </p:nvGraphicFramePr>
        <p:xfrm>
          <a:off x="1357290" y="3786190"/>
          <a:ext cx="2286016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8" name="Picture 4" descr="C:\Users\user\AppData\Local\Microsoft\Windows\INetCache\IE\2A5UJ2NG\India-coor-locator[1].png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119" y="2346960"/>
            <a:ext cx="492413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Executive Summary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Global &amp;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Indian Ketamine Market  2020-21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 a Nutshell</a:t>
            </a:r>
          </a:p>
        </p:txBody>
      </p:sp>
      <p:pic>
        <p:nvPicPr>
          <p:cNvPr id="1026" name="Picture 2" descr="C:\Users\user\AppData\Local\Microsoft\Windows\INetCache\IE\X5SN2UOM\16902-illustration-of-a-globe-pv[1]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285" y="1203960"/>
            <a:ext cx="640080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00034" y="1211033"/>
            <a:ext cx="17329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FD308B"/>
                </a:solidFill>
              </a:rPr>
              <a:t>Global </a:t>
            </a:r>
            <a:r>
              <a:rPr lang="en-US" dirty="0" err="1" smtClean="0">
                <a:solidFill>
                  <a:srgbClr val="FD308B"/>
                </a:solidFill>
              </a:rPr>
              <a:t>Ketamine</a:t>
            </a:r>
            <a:endParaRPr lang="en-US" dirty="0" smtClean="0">
              <a:solidFill>
                <a:srgbClr val="FD308B"/>
              </a:solidFill>
            </a:endParaRPr>
          </a:p>
          <a:p>
            <a:pPr algn="ctr"/>
            <a:r>
              <a:rPr lang="en-US" dirty="0" smtClean="0">
                <a:solidFill>
                  <a:srgbClr val="FD308B"/>
                </a:solidFill>
              </a:rPr>
              <a:t> Market </a:t>
            </a:r>
            <a:endParaRPr lang="en-US" dirty="0">
              <a:solidFill>
                <a:srgbClr val="FD308B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475392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566832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45.2MT</a:t>
            </a:r>
          </a:p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298768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 $62m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382588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Value</a:t>
            </a:r>
            <a:endParaRPr lang="en-IN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$11.5M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114525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190725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</a:rPr>
              <a:t>2013-2016 </a:t>
            </a:r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4%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71472" y="2357430"/>
            <a:ext cx="17137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D308B"/>
                </a:solidFill>
              </a:rPr>
              <a:t>Indian </a:t>
            </a:r>
            <a:r>
              <a:rPr lang="en-US" dirty="0" err="1" smtClean="0">
                <a:solidFill>
                  <a:srgbClr val="FD308B"/>
                </a:solidFill>
              </a:rPr>
              <a:t>Ketamine</a:t>
            </a:r>
            <a:endParaRPr lang="en-US" dirty="0" smtClean="0">
              <a:solidFill>
                <a:srgbClr val="FD308B"/>
              </a:solidFill>
            </a:endParaRPr>
          </a:p>
          <a:p>
            <a:pPr algn="ctr"/>
            <a:r>
              <a:rPr lang="en-US" dirty="0" smtClean="0">
                <a:solidFill>
                  <a:srgbClr val="FD308B"/>
                </a:solidFill>
              </a:rPr>
              <a:t> Market </a:t>
            </a:r>
            <a:endParaRPr lang="en-US" dirty="0">
              <a:solidFill>
                <a:srgbClr val="FD308B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523667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615107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Xx </a:t>
            </a: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MT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347043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 $62m 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5430863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Value</a:t>
            </a:r>
          </a:p>
          <a:p>
            <a:pPr lvl="0" algn="ctr"/>
            <a:r>
              <a:rPr lang="en-US" sz="24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Arial Black" panose="020B0A04020102020204" pitchFamily="34" charset="0"/>
              </a:rPr>
              <a:t>$</a:t>
            </a:r>
            <a:r>
              <a:rPr lang="en-US" sz="2400" b="1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Arial Black" panose="020B0A04020102020204" pitchFamily="34" charset="0"/>
              </a:rPr>
              <a:t>xxM</a:t>
            </a:r>
            <a:endParaRPr lang="en-US" sz="2400" b="1" dirty="0" smtClean="0">
              <a:solidFill>
                <a:prstClr val="black">
                  <a:lumMod val="50000"/>
                  <a:lumOff val="50000"/>
                </a:prstClr>
              </a:solidFill>
              <a:latin typeface="Arial Black" panose="020B0A04020102020204" pitchFamily="34" charset="0"/>
            </a:endParaRPr>
          </a:p>
          <a:p>
            <a:pPr algn="ctr"/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162800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7239000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</a:rPr>
              <a:t>2013-2016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xx%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85852" y="3214686"/>
            <a:ext cx="2456581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Ketamine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Manufacturers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Market share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by Percentage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214942" y="3214686"/>
            <a:ext cx="2494295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Ketamine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Manufacturers 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by Geography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0" y="5969913"/>
            <a:ext cx="91440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Total No. of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global  Buyers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of </a:t>
            </a:r>
            <a:r>
              <a:rPr lang="en-US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Ketamine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 is 90 with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the buying quantity of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45M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</a:t>
            </a:r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The report also contains the profile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of  country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buyers with their buying quantities &amp; contact details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928662" y="1916660"/>
            <a:ext cx="957313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25" name="AutoShape 9" descr="Image result for Mitsui Chemical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1CAC37E1-E800-4102-A8AC-321AB3F91A0C}"/>
              </a:ext>
            </a:extLst>
          </p:cNvPr>
          <p:cNvSpPr/>
          <p:nvPr/>
        </p:nvSpPr>
        <p:spPr>
          <a:xfrm>
            <a:off x="2039421" y="4630383"/>
            <a:ext cx="957313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8B2178A4-CFD3-402E-8017-1F68136961BC}"/>
              </a:ext>
            </a:extLst>
          </p:cNvPr>
          <p:cNvSpPr/>
          <p:nvPr/>
        </p:nvSpPr>
        <p:spPr>
          <a:xfrm>
            <a:off x="6858016" y="4000504"/>
            <a:ext cx="1000132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graphicFrame>
        <p:nvGraphicFramePr>
          <p:cNvPr id="40" name="Chart 39"/>
          <p:cNvGraphicFramePr/>
          <p:nvPr/>
        </p:nvGraphicFramePr>
        <p:xfrm>
          <a:off x="4572000" y="3929066"/>
          <a:ext cx="3929090" cy="1960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9938" name="AutoShape 2" descr="Aurobindo Pharma share crashes 20% to hit 52-week low on USFD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2" name="AutoShape 6" descr="Protech Biosystem Pvt Ltd - Home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8" name="AutoShape 12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0" name="AutoShape 14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2" name="AutoShape 16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4" name="AutoShape 18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6" name="AutoShape 20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8" name="AutoShape 22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01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7814</TotalTime>
  <Words>398</Words>
  <Application>Microsoft Office PowerPoint</Application>
  <PresentationFormat>On-screen Show (4:3)</PresentationFormat>
  <Paragraphs>104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Shekhar</dc:creator>
  <cp:lastModifiedBy>Faizan Ahmad</cp:lastModifiedBy>
  <cp:revision>695</cp:revision>
  <dcterms:created xsi:type="dcterms:W3CDTF">2020-02-21T04:59:25Z</dcterms:created>
  <dcterms:modified xsi:type="dcterms:W3CDTF">2022-02-11T05:11:04Z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15591032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S9.0.0</vt:lpwstr>
  </property>
</Properties>
</file>